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6858000" cy="9144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510" y="101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133600"/>
            <a:ext cx="5829300" cy="237347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741334"/>
            <a:ext cx="4800600" cy="196426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30401"/>
            <a:ext cx="1543050" cy="5983111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30400"/>
            <a:ext cx="4514850" cy="5983112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6315456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5604789"/>
            <a:ext cx="2157322" cy="95203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433720"/>
            <a:ext cx="4158386" cy="113351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6" y="5450083"/>
            <a:ext cx="4100985" cy="103236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432233"/>
            <a:ext cx="2481000" cy="868732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411407"/>
            <a:ext cx="6542532" cy="177316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1916598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572256"/>
            <a:ext cx="2866644" cy="459638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572256"/>
            <a:ext cx="2866644" cy="459638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570819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572001"/>
            <a:ext cx="2865041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570817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572001"/>
            <a:ext cx="2866644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316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775201"/>
            <a:ext cx="2514600" cy="2540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048000"/>
            <a:ext cx="2514600" cy="167030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2" y="2438400"/>
            <a:ext cx="2928057" cy="508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51556"/>
            <a:ext cx="2859484" cy="3239912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3714045"/>
            <a:ext cx="2863850" cy="322862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828800"/>
            <a:ext cx="2674620" cy="390144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39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0C24553-1810-4A8B-B4D1-3E6B1165AC87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8333552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92714AF-81F2-4E24-9C5C-3E3D6B52DD5E}" type="slidenum">
              <a:rPr lang="pl-PL" smtClean="0"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14350" y="3515884"/>
            <a:ext cx="5829300" cy="1960033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0070C0"/>
                </a:solidFill>
              </a:rPr>
              <a:t>INFORMATOR DLA NOWEGO PRACOWNIKA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265204" y="6492213"/>
            <a:ext cx="564096" cy="1026187"/>
          </a:xfrm>
        </p:spPr>
        <p:txBody>
          <a:bodyPr/>
          <a:lstStyle/>
          <a:p>
            <a:endParaRPr lang="pl-PL" dirty="0">
              <a:solidFill>
                <a:srgbClr val="00B0F0"/>
              </a:solidFill>
            </a:endParaRPr>
          </a:p>
          <a:p>
            <a:endParaRPr lang="pl-PL" dirty="0">
              <a:solidFill>
                <a:srgbClr val="00B0F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20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49" name="Picture 1" descr="mopr_logo_li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768" y="824019"/>
            <a:ext cx="4086454" cy="2040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47480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 descr="Grafika wektorowa Ludziki, Ludziki obrazy wektorowe | Depositphotos"/>
          <p:cNvSpPr>
            <a:spLocks noChangeAspect="1" noChangeArrowheads="1"/>
          </p:cNvSpPr>
          <p:nvPr/>
        </p:nvSpPr>
        <p:spPr bwMode="auto">
          <a:xfrm>
            <a:off x="155575" y="-723900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1849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54051" y="2843808"/>
            <a:ext cx="5556250" cy="5324409"/>
          </a:xfrm>
        </p:spPr>
        <p:txBody>
          <a:bodyPr anchor="ctr">
            <a:normAutofit/>
          </a:bodyPr>
          <a:lstStyle/>
          <a:p>
            <a:r>
              <a:rPr lang="pl-PL" sz="1800" b="1" dirty="0"/>
              <a:t>Podnoszenie kwalifikacji zawodowych odbywa się:</a:t>
            </a:r>
          </a:p>
          <a:p>
            <a:pPr marL="0" indent="0">
              <a:buNone/>
            </a:pPr>
            <a:r>
              <a:rPr lang="pl-PL" sz="1800" b="1" dirty="0"/>
              <a:t>    - z inicjatywy pracodawcy – poprzez      </a:t>
            </a:r>
          </a:p>
          <a:p>
            <a:pPr marL="0" indent="0">
              <a:buNone/>
            </a:pPr>
            <a:r>
              <a:rPr lang="pl-PL" sz="1800" b="1" dirty="0"/>
              <a:t>    - na wniosek pracownika – po uzyskaniu </a:t>
            </a:r>
          </a:p>
          <a:p>
            <a:pPr marL="0" indent="0">
              <a:buNone/>
            </a:pPr>
            <a:r>
              <a:rPr lang="pl-PL" sz="1800" b="1" dirty="0"/>
              <a:t>     zgody pracodawcy poprzez :     </a:t>
            </a:r>
          </a:p>
          <a:p>
            <a:pPr marL="0" indent="0">
              <a:buNone/>
            </a:pPr>
            <a:r>
              <a:rPr lang="pl-PL" sz="1800" b="1" dirty="0"/>
              <a:t>    kierowanie pracownika na różne formy </a:t>
            </a:r>
          </a:p>
          <a:p>
            <a:pPr marL="0" indent="0">
              <a:buNone/>
            </a:pPr>
            <a:r>
              <a:rPr lang="pl-PL" sz="1800" b="1" dirty="0"/>
              <a:t>    podnoszenia kwalifikacji- szkolenia , kursy , studia</a:t>
            </a:r>
            <a:br>
              <a:rPr lang="pl-PL" sz="1800" b="1" dirty="0"/>
            </a:br>
            <a:r>
              <a:rPr lang="pl-PL" sz="1800" b="1" dirty="0"/>
              <a:t>    podyplomowe , specjalizacje I </a:t>
            </a:r>
            <a:r>
              <a:rPr lang="pl-PL" sz="1800" b="1" dirty="0" err="1"/>
              <a:t>i</a:t>
            </a:r>
            <a:r>
              <a:rPr lang="pl-PL" sz="1800" b="1" dirty="0"/>
              <a:t> II w zawodzie</a:t>
            </a:r>
            <a:br>
              <a:rPr lang="pl-PL" sz="1800" b="1" dirty="0"/>
            </a:br>
            <a:r>
              <a:rPr lang="pl-PL" sz="1800" b="1" dirty="0"/>
              <a:t>    pracownika socjalnego.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pl-PL" b="1" dirty="0"/>
            </a:br>
            <a:r>
              <a:rPr lang="pl-PL" sz="4900" b="1" i="1" dirty="0"/>
              <a:t>Dofinansowanie na podnoszenie kwalifikacji zawodowych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9109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54051" y="2555776"/>
            <a:ext cx="5556250" cy="5612441"/>
          </a:xfrm>
        </p:spPr>
        <p:txBody>
          <a:bodyPr>
            <a:normAutofit/>
          </a:bodyPr>
          <a:lstStyle/>
          <a:p>
            <a:pPr algn="just"/>
            <a:r>
              <a:rPr lang="pl-PL" b="1" dirty="0"/>
              <a:t> </a:t>
            </a:r>
            <a:r>
              <a:rPr lang="pl-PL" sz="1800" b="1" dirty="0"/>
              <a:t>Pracownik socjalny w czasie wykonywania swoich obowiązków korzysta z: ochrony prawnej przysługującej  funkcjonariuszom państwowym oraz pierwszeństwa w przy wykonywaniu swoich zadań w urzędach, instytucjach, podmiotach wykonujących działalność leczniczą i innych placówkach.   Dokumentem potwierdzającym ww. uprawnienia jest legitymacja służbowa. Aby uzyskać legitymację służbową dla pracownika socjalnego należy złożyć wniosek oraz zdjęcie do Działu Organizacyjnego. </a:t>
            </a:r>
          </a:p>
          <a:p>
            <a:pPr algn="just"/>
            <a:r>
              <a:rPr lang="pl-PL" sz="1800" b="1" dirty="0"/>
              <a:t>W przypadku stanowisk takich jak asystent rodziny, koordynator rodzinnej pieczy zastępczej oraz aspirant pracy socjalnej, legitymacje wydawane są przez Sekcję ds. Informatyki, na wniosek kierownika komórki organizacyjnej</a:t>
            </a:r>
            <a:r>
              <a:rPr lang="pl-PL" b="1" dirty="0"/>
              <a:t>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pl-PL" sz="6000" b="1" i="1" dirty="0"/>
            </a:br>
            <a:r>
              <a:rPr lang="pl-PL" sz="6000" b="1" i="1" dirty="0"/>
              <a:t>Legitymacja służbowa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5513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54051" y="2843808"/>
            <a:ext cx="5556250" cy="5324409"/>
          </a:xfrm>
        </p:spPr>
        <p:txBody>
          <a:bodyPr>
            <a:normAutofit fontScale="92500" lnSpcReduction="10000"/>
          </a:bodyPr>
          <a:lstStyle/>
          <a:p>
            <a:r>
              <a:rPr lang="pl-PL" b="1" dirty="0"/>
              <a:t>Pracownik podejmujący po raz pierwszy pracę na stanowisku urzędniczym odbywa służbę przygotowawczą, która trwa 3 miesiące i zakończona jest egzaminem z wiedzy. Służbę przygotowawczą przeprowadza bezpośredni przełożony. Przed podpisaniem kolejnej umowy o pracę i po zdanym egzaminie, pracownik składa ślubowanie  przed Dyrektorem MOPR.</a:t>
            </a:r>
          </a:p>
          <a:p>
            <a:r>
              <a:rPr lang="pl-PL" b="1" dirty="0"/>
              <a:t>Pracownik, który odbył służbę przygotowawczą wynikającą  z ustawy o pracownikach samorządowych w innej instytucji, składa ślubowanie przed Dyrektorem MOPR po podpisaniu pierwszej umowy o pracę.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pl-PL" b="1" dirty="0"/>
            </a:br>
            <a:r>
              <a:rPr lang="pl-PL" sz="4900" b="1" i="1" dirty="0"/>
              <a:t>Służba przygotowawcza dla stanowiska urzędniczego.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98620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W MOPR działają związki zawodowe. Każdy pracownik ma prawo przystąpić do związków zawodowych. Składka członkowska wynosi 1% wynagrodzenia zasadniczego i jest potrącana przy wypłacie.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 sz="5400" b="1" i="1" dirty="0"/>
              <a:t>Związki zawodowe.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8826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Zarządzenia Dyrektora oraz inne dokumenty można znaleźć na portalu wewnętrznym </a:t>
            </a:r>
            <a:r>
              <a:rPr lang="pl-PL" b="1" dirty="0" err="1"/>
              <a:t>Moprosfera</a:t>
            </a:r>
            <a:r>
              <a:rPr lang="pl-PL" b="1" dirty="0"/>
              <a:t>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pl-PL" sz="4900" b="1" i="1" dirty="0"/>
            </a:br>
            <a:r>
              <a:rPr lang="pl-PL" sz="4900" b="1" i="1" dirty="0"/>
              <a:t>Informacje, zarządzania i inne dokumenty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82666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76673" y="2699793"/>
            <a:ext cx="5891150" cy="5993104"/>
          </a:xfrm>
        </p:spPr>
        <p:txBody>
          <a:bodyPr anchor="ctr">
            <a:normAutofit fontScale="62500" lnSpcReduction="20000"/>
          </a:bodyPr>
          <a:lstStyle/>
          <a:p>
            <a:pPr algn="just"/>
            <a:r>
              <a:rPr lang="pl-PL" b="1" dirty="0"/>
              <a:t>W MOPR od 01.01.2024 r. do 31.01.2024 r.  pilotażowo wprowadzono ruchomy czas pracy. W ramach wprowadzonego systemu rozpoczęcie pracy następuje między godz. 6.00 - 8.00 , a zakończenie po przepracowaniu dziennej godzinowej normy czasu pracy ( 8 godz. albo 7 godz.) między godz. 14.00- 16.00.</a:t>
            </a:r>
          </a:p>
          <a:p>
            <a:pPr algn="just"/>
            <a:r>
              <a:rPr lang="pl-PL" b="1" dirty="0"/>
              <a:t>Pracownik przybycie do pracy  oraz jej koniec odnotowuje za pomocą czytnika RCP. </a:t>
            </a:r>
          </a:p>
          <a:p>
            <a:pPr marL="0" indent="0">
              <a:buNone/>
            </a:pPr>
            <a:endParaRPr lang="pl-PL" b="1" dirty="0"/>
          </a:p>
          <a:p>
            <a:r>
              <a:rPr lang="pl-PL" b="1" dirty="0"/>
              <a:t>Ośrodek czynny  jest w godzinach:</a:t>
            </a:r>
          </a:p>
          <a:p>
            <a:pPr marL="0" indent="0">
              <a:buNone/>
            </a:pPr>
            <a:r>
              <a:rPr lang="pl-PL" b="1" dirty="0"/>
              <a:t>      Poniedziałek  - 7.30-16.00</a:t>
            </a:r>
          </a:p>
          <a:p>
            <a:pPr marL="0" indent="0">
              <a:buNone/>
            </a:pPr>
            <a:r>
              <a:rPr lang="pl-PL" b="1" dirty="0"/>
              <a:t>      Wtorek-Czwartek  - 7.30-15.30</a:t>
            </a:r>
          </a:p>
          <a:p>
            <a:pPr marL="0" indent="0">
              <a:buNone/>
            </a:pPr>
            <a:r>
              <a:rPr lang="pl-PL" b="1" dirty="0"/>
              <a:t>      Piątek  - 7.30-15.00</a:t>
            </a:r>
          </a:p>
          <a:p>
            <a:pPr marL="0" indent="0">
              <a:buNone/>
            </a:pPr>
            <a:endParaRPr lang="pl-PL" b="1" dirty="0"/>
          </a:p>
          <a:p>
            <a:pPr algn="just"/>
            <a:r>
              <a:rPr lang="pl-PL" b="1" dirty="0"/>
              <a:t>Pracownik zatrudniony w niepełnym wymiarze czasu pracy lub posiadający orzeczenie o niepełnosprawności powinien uzgodnić godziny pracy z bezpośrednim przełożonym i złożyć oświadczenie godzinowe. </a:t>
            </a:r>
          </a:p>
          <a:p>
            <a:endParaRPr lang="pl-PL" b="1" dirty="0"/>
          </a:p>
          <a:p>
            <a:pPr algn="just"/>
            <a:r>
              <a:rPr lang="pl-PL" b="1" dirty="0"/>
              <a:t>W przypadku posiadania orzeczenia o niepełnosprawności, wymiar czasu pracy nie może przekroczyć 8 godzin na dobę. </a:t>
            </a:r>
          </a:p>
          <a:p>
            <a:pPr marL="0" indent="0" algn="just">
              <a:buNone/>
            </a:pPr>
            <a:r>
              <a:rPr lang="pl-PL" b="1" dirty="0"/>
              <a:t>      Z kolei czas pracy pracowników niepełnosprawnych zaliczonych    </a:t>
            </a:r>
          </a:p>
          <a:p>
            <a:pPr marL="0" indent="0" algn="just">
              <a:buNone/>
            </a:pPr>
            <a:r>
              <a:rPr lang="pl-PL" b="1" dirty="0"/>
              <a:t>      do znacznego lub umiarkowanego stopnia niepełnosprawności nie   </a:t>
            </a:r>
          </a:p>
          <a:p>
            <a:pPr marL="0" indent="0" algn="just">
              <a:buNone/>
            </a:pPr>
            <a:r>
              <a:rPr lang="pl-PL" b="1" dirty="0"/>
              <a:t>      może przekraczać 7 godzin na dobę. </a:t>
            </a:r>
          </a:p>
          <a:p>
            <a:endParaRPr lang="pl-PL" b="1" dirty="0"/>
          </a:p>
          <a:p>
            <a:endParaRPr lang="pl-PL" b="1" dirty="0"/>
          </a:p>
          <a:p>
            <a:endParaRPr lang="pl-PL" b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7200" b="1" i="1" dirty="0"/>
              <a:t>Czas Pracy </a:t>
            </a:r>
          </a:p>
        </p:txBody>
      </p:sp>
    </p:spTree>
    <p:extLst>
      <p:ext uri="{BB962C8B-B14F-4D97-AF65-F5344CB8AC3E}">
        <p14:creationId xmlns:p14="http://schemas.microsoft.com/office/powerpoint/2010/main" val="4270839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76672" y="2699792"/>
            <a:ext cx="5733629" cy="5468425"/>
          </a:xfrm>
        </p:spPr>
        <p:txBody>
          <a:bodyPr anchor="ctr">
            <a:normAutofit fontScale="40000" lnSpcReduction="20000"/>
          </a:bodyPr>
          <a:lstStyle/>
          <a:p>
            <a:pPr algn="just"/>
            <a:r>
              <a:rPr lang="pl-PL" sz="2900" b="1" dirty="0"/>
              <a:t>Pracownikowi nowozatrudnionemu, który po raz pierwszy podejmuje pracę, urlop wypoczynkowy przysługuje po przepracowanym miesiącu. Pozostałym pracownikom prawo do urlopu przysługuje od razu, w wymiarze proporcjonalnym do czasu trwania umowy o pracę. </a:t>
            </a:r>
          </a:p>
          <a:p>
            <a:pPr marL="0" indent="0" algn="just">
              <a:buNone/>
            </a:pPr>
            <a:endParaRPr lang="pl-PL" sz="2900" b="1" dirty="0"/>
          </a:p>
          <a:p>
            <a:pPr algn="just"/>
            <a:r>
              <a:rPr lang="pl-PL" sz="2900" b="1" dirty="0"/>
              <a:t>Pracownikowi socjalnemu do którego obowiązków należy praca socjalna lub przeprowadzanie rodzinnych wywiadów środowiskowych, jeżeli przepracował nieprzerwanie i faktycznie co najmniej 3 lata, przysługuje raz na 2 lata dodatkowy urlop wypoczynkowy w wymiarze 10 dni roboczych.</a:t>
            </a:r>
          </a:p>
          <a:p>
            <a:pPr algn="just"/>
            <a:endParaRPr lang="pl-PL" sz="2900" b="1" dirty="0"/>
          </a:p>
          <a:p>
            <a:pPr algn="just"/>
            <a:r>
              <a:rPr lang="pl-PL" sz="2900" b="1" dirty="0"/>
              <a:t>Pracownik legitymujący się orzeczeniem o niepełnosprawności w stopniu umiarkowanym lub znacznym ma prawo do dodatkowego urlopu wypoczynkowego w wymiarze 10 dni. Prawo do pierwszego dodatkowego urlopu pracownik niepełnosprawny nabywa po przepracowaniu roku po dniu zaliczenia go do znacznego lub umiarkowanego stopnia niepełnosprawności.</a:t>
            </a:r>
          </a:p>
          <a:p>
            <a:pPr algn="just"/>
            <a:endParaRPr lang="pl-PL" sz="2900" b="1" dirty="0"/>
          </a:p>
          <a:p>
            <a:r>
              <a:rPr lang="pl-PL" sz="2900" b="1" dirty="0"/>
              <a:t> Pracownikowi przysługuje </a:t>
            </a:r>
            <a:r>
              <a:rPr lang="pl-PL" sz="2900" b="1" dirty="0">
                <a:effectLst/>
              </a:rPr>
              <a:t> o urlop z powodu działania siły wyższej</a:t>
            </a:r>
            <a:r>
              <a:rPr lang="pl-PL" sz="2900" b="1" dirty="0"/>
              <a:t> (art. 148 KP [1]) , który można wykorzystywać </a:t>
            </a:r>
            <a:r>
              <a:rPr lang="pl-PL" sz="2900" b="1" dirty="0">
                <a:effectLst/>
              </a:rPr>
              <a:t>w pełnych dniach (2 dni) lub 16 godzin </a:t>
            </a:r>
            <a:r>
              <a:rPr lang="pl-PL" sz="2900" b="1" dirty="0"/>
              <a:t>(dla całego etatu).</a:t>
            </a:r>
          </a:p>
          <a:p>
            <a:endParaRPr lang="pl-PL" sz="2900" b="1" dirty="0"/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pl-PL" sz="29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Pracownikowi przysługuje urlop opiekuńczy </a:t>
            </a:r>
            <a:r>
              <a:rPr lang="pl-PL" sz="29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(ART. 173 [1-3] KP) </a:t>
            </a:r>
            <a:r>
              <a:rPr lang="pl-PL" sz="29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wymiarze 5 dni na rok w celu zapewnienia osobistej opieki lub wsparcia osobie będącej członkiem rodziny lub zamieszkującej we wspólnym gospodarstwie domowym, która wymaga pomocy ze względów medycznych. Za urlop opiekuńczy Pracownik nie otrzymuje wynagrodzenia- jest on bezpłatny. </a:t>
            </a:r>
          </a:p>
          <a:p>
            <a:pPr>
              <a:lnSpc>
                <a:spcPct val="120000"/>
              </a:lnSpc>
              <a:spcAft>
                <a:spcPts val="800"/>
              </a:spcAft>
            </a:pPr>
            <a:endParaRPr lang="pl-PL" sz="2900" b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br>
              <a:rPr lang="pl-PL" dirty="0"/>
            </a:br>
            <a:endParaRPr lang="pl-PL" b="1" dirty="0"/>
          </a:p>
          <a:p>
            <a:pPr marL="0" indent="0" algn="just">
              <a:buNone/>
            </a:pPr>
            <a:br>
              <a:rPr lang="pl-PL" b="1" dirty="0"/>
            </a:br>
            <a:endParaRPr lang="pl-PL" b="1" dirty="0"/>
          </a:p>
          <a:p>
            <a:pPr algn="just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br>
              <a:rPr lang="pl-PL" sz="5400" b="1" i="1" dirty="0"/>
            </a:br>
            <a:r>
              <a:rPr lang="pl-PL" sz="5400" b="1" i="1" dirty="0"/>
              <a:t>Urlop wypoczynkowy</a:t>
            </a:r>
            <a:br>
              <a:rPr lang="pl-PL" sz="5400" i="1" dirty="0"/>
            </a:br>
            <a:endParaRPr lang="pl-PL" sz="5400" i="1" dirty="0"/>
          </a:p>
        </p:txBody>
      </p:sp>
    </p:spTree>
    <p:extLst>
      <p:ext uri="{BB962C8B-B14F-4D97-AF65-F5344CB8AC3E}">
        <p14:creationId xmlns:p14="http://schemas.microsoft.com/office/powerpoint/2010/main" val="853371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76672" y="2699792"/>
            <a:ext cx="5733629" cy="5468425"/>
          </a:xfrm>
        </p:spPr>
        <p:txBody>
          <a:bodyPr anchor="ctr">
            <a:normAutofit/>
          </a:bodyPr>
          <a:lstStyle/>
          <a:p>
            <a:r>
              <a:rPr lang="pl-PL" sz="1800" b="1" dirty="0"/>
              <a:t>Wynagrodzenie za pracę wypłacane jest z dołu do 28 każdego miesiąca. </a:t>
            </a:r>
          </a:p>
          <a:p>
            <a:r>
              <a:rPr lang="pl-PL" sz="1800" b="1" dirty="0"/>
              <a:t>Na wynagrodzenie składa się wynagrodzenie zasadnicze oraz dodatki:</a:t>
            </a:r>
          </a:p>
          <a:p>
            <a:pPr marL="0" indent="0">
              <a:buNone/>
            </a:pPr>
            <a:r>
              <a:rPr lang="pl-PL" sz="1800" b="1" dirty="0"/>
              <a:t>    - stażowy – prawo do niego uzyskuje </a:t>
            </a:r>
          </a:p>
          <a:p>
            <a:pPr marL="0" indent="0">
              <a:buNone/>
            </a:pPr>
            <a:r>
              <a:rPr lang="pl-PL" sz="1800" b="1" dirty="0"/>
              <a:t>     się po udokumentowaniu 5 lat pracy;    </a:t>
            </a:r>
          </a:p>
          <a:p>
            <a:pPr marL="0" indent="0">
              <a:buNone/>
            </a:pPr>
            <a:r>
              <a:rPr lang="pl-PL" sz="1800" b="1" dirty="0"/>
              <a:t>     wynosi on wtedy 5% miesięcznego   </a:t>
            </a:r>
          </a:p>
          <a:p>
            <a:pPr marL="0" indent="0">
              <a:buNone/>
            </a:pPr>
            <a:r>
              <a:rPr lang="pl-PL" sz="1800" b="1" dirty="0"/>
              <a:t>      wynagrodzenia zasadniczego. Dodatek  </a:t>
            </a:r>
          </a:p>
          <a:p>
            <a:pPr marL="0" indent="0">
              <a:buNone/>
            </a:pPr>
            <a:r>
              <a:rPr lang="pl-PL" sz="1800" b="1" dirty="0"/>
              <a:t>      wzrasta o 1% za każdy następny rok </a:t>
            </a:r>
          </a:p>
          <a:p>
            <a:pPr marL="0" indent="0">
              <a:buNone/>
            </a:pPr>
            <a:r>
              <a:rPr lang="pl-PL" sz="1800" b="1" dirty="0"/>
              <a:t>      pracy. Największy dodatek wynosi 20%;</a:t>
            </a:r>
          </a:p>
          <a:p>
            <a:pPr marL="0" indent="0">
              <a:buNone/>
            </a:pPr>
            <a:r>
              <a:rPr lang="pl-PL" sz="1800" b="1" dirty="0"/>
              <a:t>   - dodatek dla pracowników socjalnych w  </a:t>
            </a:r>
          </a:p>
          <a:p>
            <a:pPr marL="0" indent="0">
              <a:buNone/>
            </a:pPr>
            <a:r>
              <a:rPr lang="pl-PL" sz="1800" b="1" dirty="0"/>
              <a:t>      wysokości 400 zł brutto, wynikający z      </a:t>
            </a:r>
          </a:p>
          <a:p>
            <a:pPr marL="0" indent="0">
              <a:buNone/>
            </a:pPr>
            <a:r>
              <a:rPr lang="pl-PL" sz="1800" b="1" dirty="0"/>
              <a:t>      ustawy o pomocy społecznej;</a:t>
            </a:r>
          </a:p>
          <a:p>
            <a:pPr marL="0" indent="0">
              <a:buNone/>
            </a:pPr>
            <a:endParaRPr lang="pl-PL" b="1" dirty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br>
              <a:rPr lang="pl-PL" sz="5400" b="1" i="1" dirty="0"/>
            </a:br>
            <a:r>
              <a:rPr lang="pl-PL" sz="5400" b="1" i="1" dirty="0"/>
              <a:t>Wynagrodzenie za pracę </a:t>
            </a:r>
            <a:br>
              <a:rPr lang="pl-PL" sz="5400" i="1" dirty="0"/>
            </a:br>
            <a:endParaRPr lang="pl-PL" sz="5400" i="1" dirty="0"/>
          </a:p>
        </p:txBody>
      </p:sp>
    </p:spTree>
    <p:extLst>
      <p:ext uri="{BB962C8B-B14F-4D97-AF65-F5344CB8AC3E}">
        <p14:creationId xmlns:p14="http://schemas.microsoft.com/office/powerpoint/2010/main" val="3175940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332656" y="2483768"/>
            <a:ext cx="5877645" cy="5684449"/>
          </a:xfrm>
        </p:spPr>
        <p:txBody>
          <a:bodyPr anchor="ctr">
            <a:normAutofit fontScale="55000" lnSpcReduction="20000"/>
          </a:bodyPr>
          <a:lstStyle/>
          <a:p>
            <a:pPr marL="0" indent="0">
              <a:buNone/>
            </a:pPr>
            <a:r>
              <a:rPr lang="pl-PL" sz="2900" b="1" dirty="0"/>
              <a:t>W skład wynagrodzenia dodatkowego zalicza się:</a:t>
            </a:r>
          </a:p>
          <a:p>
            <a:pPr marL="0" indent="0">
              <a:buNone/>
            </a:pPr>
            <a:endParaRPr lang="pl-PL" sz="2900" b="1" dirty="0"/>
          </a:p>
          <a:p>
            <a:r>
              <a:rPr lang="pl-PL" sz="2900" b="1" dirty="0"/>
              <a:t>premię uznaniową wypłacaną kwartalnie. Kierownik może wnioskować o przyznanie premii w przypadku wykonania dodatkowych zadań po spełnieniu przesłanek określonych w Regulaminie premiowania MOPR;</a:t>
            </a:r>
          </a:p>
          <a:p>
            <a:r>
              <a:rPr lang="pl-PL" sz="2900" b="1" dirty="0"/>
              <a:t>„13-stka” – trzynasta pensja wypłacana do 31 marca następnego roku, po przepracowaniu minimum 6 miesięcy;</a:t>
            </a:r>
          </a:p>
          <a:p>
            <a:r>
              <a:rPr lang="pl-PL" sz="2900" b="1" dirty="0"/>
              <a:t>nagroda jubileuszowa – pierwszy raz wypłacana jest po 20 latach pracy, następnie co 5 lat:</a:t>
            </a:r>
          </a:p>
          <a:p>
            <a:pPr marL="0" lvl="0" indent="0">
              <a:buNone/>
            </a:pPr>
            <a:r>
              <a:rPr lang="pl-PL" sz="2900" b="1" dirty="0"/>
              <a:t>      - 20 lat pracy – 75% wynagrodzenia miesięcznego</a:t>
            </a:r>
          </a:p>
          <a:p>
            <a:pPr marL="0" lvl="0" indent="0">
              <a:buNone/>
            </a:pPr>
            <a:r>
              <a:rPr lang="pl-PL" sz="2900" b="1" dirty="0"/>
              <a:t>      - 25 lat pracy – 100 % wynagrodzenia miesięcznego </a:t>
            </a:r>
          </a:p>
          <a:p>
            <a:pPr marL="0" lvl="0" indent="0">
              <a:buNone/>
            </a:pPr>
            <a:r>
              <a:rPr lang="pl-PL" sz="2900" b="1" dirty="0"/>
              <a:t>      - 30 lat pracy – 150% wynagrodzenia miesięcznego </a:t>
            </a:r>
          </a:p>
          <a:p>
            <a:pPr marL="0" lvl="0" indent="0">
              <a:buNone/>
            </a:pPr>
            <a:r>
              <a:rPr lang="pl-PL" sz="2900" b="1" dirty="0"/>
              <a:t>      - 35 lat pracy – 200% wynagrodzenia miesięcznego </a:t>
            </a:r>
          </a:p>
          <a:p>
            <a:pPr marL="0" lvl="0" indent="0">
              <a:buNone/>
            </a:pPr>
            <a:r>
              <a:rPr lang="pl-PL" sz="2900" b="1" dirty="0"/>
              <a:t>      - 40 lat pracy – 300% wynagrodzenia miesięcznego </a:t>
            </a:r>
          </a:p>
          <a:p>
            <a:pPr marL="0" lvl="0" indent="0">
              <a:buNone/>
            </a:pPr>
            <a:r>
              <a:rPr lang="pl-PL" sz="2900" b="1" dirty="0"/>
              <a:t>      - 45 lat pracy – 400% wynagrodzenia miesięcznego </a:t>
            </a:r>
          </a:p>
          <a:p>
            <a:r>
              <a:rPr lang="pl-PL" sz="2900" b="1" dirty="0"/>
              <a:t>dodatek specjalny - może zostać przyznany za okresowe wykonywanie zadań wykraczających poza zakres obowiązków – na okres wykonywania tychże zadań;</a:t>
            </a:r>
          </a:p>
          <a:p>
            <a:r>
              <a:rPr lang="pl-PL" sz="2900" b="1" dirty="0"/>
              <a:t> nagroda na dzień pracownika socjalnego.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pl-PL" sz="6000" b="1" i="1" dirty="0"/>
            </a:br>
            <a:r>
              <a:rPr lang="pl-PL" sz="6000" b="1" i="1" dirty="0"/>
              <a:t>Wynagrodzenie dodatkowe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8143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54051" y="2699792"/>
            <a:ext cx="5556250" cy="5468425"/>
          </a:xfrm>
        </p:spPr>
        <p:txBody>
          <a:bodyPr>
            <a:normAutofit fontScale="85000" lnSpcReduction="20000"/>
          </a:bodyPr>
          <a:lstStyle/>
          <a:p>
            <a:r>
              <a:rPr lang="pl-PL" sz="2100" b="1" dirty="0"/>
              <a:t>Daje pracownikom prawo do korzystania  ze wsparcia w zakresie dopłaty do wypoczynku zorganizowanego </a:t>
            </a:r>
            <a:r>
              <a:rPr lang="pl-PL" b="1" dirty="0"/>
              <a:t>we własnym zakresie, pożyczki mieszkaniowej, zapomogi dla osób znajdujących się w trudnej sytuacji życiowej, rodzinnej i materialnej, wsparcia finansowego związanego ze zwiększonymi wydatkami w okresie świąt. </a:t>
            </a:r>
          </a:p>
          <a:p>
            <a:endParaRPr lang="pl-PL" b="1" dirty="0"/>
          </a:p>
          <a:p>
            <a:r>
              <a:rPr lang="pl-PL" b="1" dirty="0"/>
              <a:t>Pracownik Działu Organizacyjnego raz w roku przesyła wniosek na wsparcie w zakresie dopłaty do wypoczynku zorganizowanego we własnym zakresie oraz wsparcie finansowe związane ze zwiększonymi wydatkami w okresie świąt. Aby skorzystać z tzw. „wczasów pod gruszą” 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</a:rPr>
              <a:t>pracownik musi posiadać prawo do urlopu wypoczynkowego, a także zaplanować lub wykorzystać danym roku kalendarzowym co najmniej 14  kolejnych dni  kalendarzowych przysługującego  urlopu.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pl-PL" sz="6000" b="1" i="1" dirty="0"/>
            </a:br>
            <a:r>
              <a:rPr lang="pl-PL" sz="5300" b="1" i="1" dirty="0"/>
              <a:t>Zakładowy Fundusz Świadczeń Socjalnych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4195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260648" y="2627784"/>
            <a:ext cx="6120680" cy="5540433"/>
          </a:xfrm>
        </p:spPr>
        <p:txBody>
          <a:bodyPr anchor="ctr">
            <a:normAutofit/>
          </a:bodyPr>
          <a:lstStyle/>
          <a:p>
            <a:r>
              <a:rPr lang="pl-PL" sz="1800" b="1" dirty="0"/>
              <a:t>Udziela pożyczek pracownikom, którzy uprzednio się do niej zapiszą. Wpisowe do kasy wynosi 50 zł. Następnie co miesiąc, z wynagrodzenia pracownika pobierany jest wkład członkowski  w wysokości 40 zł. Pożyczkę można uzyskać po 3 miesiącach pracy, maksymalnie na czas trwania umowy o pracę lub w przypadku osób zatrudnionych na czas nieokreślony – na 36 miesięcy. Aby uzyskać pożyczkę należy złożyć wniosek wraz z poświadczeniami dwóch żyrantów – członków kasy. Na kwotę pożyczki, o którą można się ubiegać składa się jedno wynagrodzenie zasadnicze i podwójne wkłady. Maksymalna kwota pożyczki wynosi 20.000 tys. zł.</a:t>
            </a:r>
          </a:p>
          <a:p>
            <a:endParaRPr lang="pl-PL" sz="1800" b="1" dirty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pl-PL" sz="6000" b="1" i="1" dirty="0"/>
            </a:br>
            <a:r>
              <a:rPr lang="pl-PL" sz="6000" b="1" i="1" dirty="0"/>
              <a:t>Kasa zapomogowo-pożyczkowa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34709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54051" y="2771800"/>
            <a:ext cx="5556250" cy="5396417"/>
          </a:xfrm>
        </p:spPr>
        <p:txBody>
          <a:bodyPr>
            <a:normAutofit/>
          </a:bodyPr>
          <a:lstStyle/>
          <a:p>
            <a:r>
              <a:rPr lang="pl-PL" sz="1900" b="1" dirty="0"/>
              <a:t>Pracownik może skorzystać z nieoprocentowanej pożyczki mieszkaniowej na cele remontowe finansowanej z Zakładowego Funduszu Świadczeń Socjalnych. Aby skorzystać z pożyczki należy złożyć wniosek o pożyczkę oraz posiadać dwóch żyrantów. </a:t>
            </a:r>
          </a:p>
          <a:p>
            <a:r>
              <a:rPr lang="pl-PL" sz="1900" b="1" dirty="0"/>
              <a:t>Pożyczka udzielana jest maksymalnie na 36 miesięcy bądź w zależności od okresu trwania umowy o pracę pożyczkobiorcy. Maksymalna kwota jaką można uzyskać wynosi 7.000 tysięcy złotych i jest uzależniona od posiadanego dochodu na osobę w rodzinie.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pl-PL" sz="6000" b="1" i="1" dirty="0"/>
            </a:br>
            <a:r>
              <a:rPr lang="pl-PL" sz="6000" b="1" i="1" dirty="0"/>
              <a:t>Pożyczka mieszkaniowa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7059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54051" y="2555776"/>
            <a:ext cx="5556250" cy="5612441"/>
          </a:xfrm>
        </p:spPr>
        <p:txBody>
          <a:bodyPr>
            <a:normAutofit fontScale="55000" lnSpcReduction="20000"/>
          </a:bodyPr>
          <a:lstStyle/>
          <a:p>
            <a:r>
              <a:rPr lang="pl-PL" b="1" dirty="0">
                <a:solidFill>
                  <a:schemeClr val="accent2">
                    <a:lumMod val="75000"/>
                  </a:schemeClr>
                </a:solidFill>
              </a:rPr>
              <a:t>Pracownikowi socjalnemu, do którego obowiązków należy świadczenie pracy socjalnej w środowisku lub przeprowadzanie rodzinnych wywiadów środowiskowych poza siedzibą jednostki, przysługuje zwrot kosztów przejazdów z miejsca pracy do miejsc wykonywania przez niego czynności zawodowych, w przypadku braku możliwości zapewnienia dojazdu środkami pozostającymi w dyspozycji zatrudniającego go pracodawcy.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2">
                    <a:lumMod val="75000"/>
                  </a:schemeClr>
                </a:solidFill>
              </a:rPr>
              <a:t>       W związku z tym MOPR w Poznaniu zapewnia  pracownikom zakup 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2">
                    <a:lumMod val="75000"/>
                  </a:schemeClr>
                </a:solidFill>
              </a:rPr>
              <a:t>       biletów PEKA FIRMA.  Bilety  PEKA FIRMA uprawniają do przejazdów we 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2">
                    <a:lumMod val="75000"/>
                  </a:schemeClr>
                </a:solidFill>
              </a:rPr>
              <a:t>       wszystkie dni miesiąca, także  po godzinach pracy oraz dni wolne  w 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2">
                    <a:lumMod val="75000"/>
                  </a:schemeClr>
                </a:solidFill>
              </a:rPr>
              <a:t>        związku z tym  są w 50 % finansowane   przez pracowników.</a:t>
            </a:r>
          </a:p>
          <a:p>
            <a:endParaRPr lang="pl-PL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l-PL" b="1" dirty="0">
                <a:solidFill>
                  <a:schemeClr val="accent2">
                    <a:lumMod val="75000"/>
                  </a:schemeClr>
                </a:solidFill>
              </a:rPr>
              <a:t>Z  biletów wg powyższych zasad korzystają także asystenci rodziny i koordynatorzy rodzinnej pieczy zastępczej. Aby uzyskać bilet należy złożyć wniosek do Działu Organizacyjnego. Bilet sieciowy ładowany jest na pełne miesiące. Do momentu wydania, pracownikowi przysługuje prawo do przejazdów na tzw. t-portmonetce, które znajdują się w siedzibach komórek. </a:t>
            </a:r>
          </a:p>
          <a:p>
            <a:endParaRPr lang="pl-PL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l-PL" b="1" dirty="0">
                <a:solidFill>
                  <a:schemeClr val="accent2">
                    <a:lumMod val="75000"/>
                  </a:schemeClr>
                </a:solidFill>
              </a:rPr>
              <a:t>Możliwość otrzymania ryczałtu na paliwo dotyczy pracowników socjalnych ,koordynatorów , asystentów rodziny ( którzy nie korzystają z biletów zakupionych przez MOPR w Poznaniu) jak również innych stanowisk , które wykorzystują samochody prywatne do celów służbowych. Aby otrzymać ryczałt  na paliwo należy złożyć wniosek do Działu Organizacyjnego  oraz  przejść badania lekarskie i uzyskać zdolność  do prowadzenia pojazdów.</a:t>
            </a:r>
          </a:p>
          <a:p>
            <a:endParaRPr lang="pl-PL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pl-PL" sz="6000" b="1" dirty="0"/>
            </a:br>
            <a:r>
              <a:rPr lang="pl-PL" sz="6000" b="1" i="1" dirty="0"/>
              <a:t>Bilety sieciowe i ryczałt na paliwo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73351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249</TotalTime>
  <Words>1434</Words>
  <Application>Microsoft Office PowerPoint</Application>
  <PresentationFormat>Pokaz na ekranie (4:3)</PresentationFormat>
  <Paragraphs>92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Calibri</vt:lpstr>
      <vt:lpstr>Candara</vt:lpstr>
      <vt:lpstr>Symbol</vt:lpstr>
      <vt:lpstr>Kształt fali</vt:lpstr>
      <vt:lpstr>INFORMATOR DLA NOWEGO PRACOWNIKA</vt:lpstr>
      <vt:lpstr>Czas Pracy </vt:lpstr>
      <vt:lpstr> Urlop wypoczynkowy </vt:lpstr>
      <vt:lpstr> Wynagrodzenie za pracę  </vt:lpstr>
      <vt:lpstr> Wynagrodzenie dodatkowe </vt:lpstr>
      <vt:lpstr> Zakładowy Fundusz Świadczeń Socjalnych  </vt:lpstr>
      <vt:lpstr> Kasa zapomogowo-pożyczkowa </vt:lpstr>
      <vt:lpstr> Pożyczka mieszkaniowa </vt:lpstr>
      <vt:lpstr> Bilety sieciowe i ryczałt na paliwo </vt:lpstr>
      <vt:lpstr> Dofinansowanie na podnoszenie kwalifikacji zawodowych </vt:lpstr>
      <vt:lpstr> Legitymacja służbowa </vt:lpstr>
      <vt:lpstr> Służba przygotowawcza dla stanowiska urzędniczego.  </vt:lpstr>
      <vt:lpstr>Związki zawodowe. </vt:lpstr>
      <vt:lpstr> Informacje, zarządzania i inne dokumenty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INFORMATOR DLA NOWEGO PRACOWNIKA</dc:title>
  <dc:creator>Magdalena Michalak</dc:creator>
  <cp:lastModifiedBy>Sylwia Mielniczek</cp:lastModifiedBy>
  <cp:revision>14</cp:revision>
  <cp:lastPrinted>2023-03-13T11:59:25Z</cp:lastPrinted>
  <dcterms:created xsi:type="dcterms:W3CDTF">2023-03-13T11:05:25Z</dcterms:created>
  <dcterms:modified xsi:type="dcterms:W3CDTF">2024-01-11T13:28:40Z</dcterms:modified>
</cp:coreProperties>
</file>